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0" r:id="rId3"/>
    <p:sldId id="257" r:id="rId4"/>
    <p:sldId id="276" r:id="rId5"/>
    <p:sldId id="261" r:id="rId6"/>
    <p:sldId id="266" r:id="rId7"/>
    <p:sldId id="272" r:id="rId8"/>
    <p:sldId id="267" r:id="rId9"/>
    <p:sldId id="269" r:id="rId10"/>
    <p:sldId id="271" r:id="rId11"/>
    <p:sldId id="273" r:id="rId12"/>
    <p:sldId id="274" r:id="rId13"/>
    <p:sldId id="275" r:id="rId14"/>
    <p:sldId id="277" r:id="rId15"/>
    <p:sldId id="279" r:id="rId16"/>
    <p:sldId id="278" r:id="rId17"/>
    <p:sldId id="281" r:id="rId18"/>
    <p:sldId id="284" r:id="rId19"/>
    <p:sldId id="282" r:id="rId20"/>
    <p:sldId id="280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6"/>
    <p:restoredTop sz="95781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991E22-4D9A-4492-B212-171CE34D57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35EA40-8F03-4FB0-B112-ED2D30381DFA}">
      <dgm:prSet custT="1"/>
      <dgm:spPr/>
      <dgm:t>
        <a:bodyPr/>
        <a:lstStyle/>
        <a:p>
          <a:pPr algn="just"/>
          <a:r>
            <a:rPr lang="en-IN" sz="3200" b="0" i="0" dirty="0"/>
            <a:t>The leading cause of death in the developed countries is heart disease. Therefore there needs to be work done to help prevent the risks of having a heart attack or stroke</a:t>
          </a:r>
          <a:endParaRPr lang="en-US" sz="3200" dirty="0"/>
        </a:p>
      </dgm:t>
    </dgm:pt>
    <dgm:pt modelId="{11D625D4-6810-4029-986A-C91CA2186DD7}" type="parTrans" cxnId="{13ECCAC6-641A-4968-A9EF-98FFC62B2CEC}">
      <dgm:prSet/>
      <dgm:spPr/>
      <dgm:t>
        <a:bodyPr/>
        <a:lstStyle/>
        <a:p>
          <a:endParaRPr lang="en-US"/>
        </a:p>
      </dgm:t>
    </dgm:pt>
    <dgm:pt modelId="{EDA55913-FEB1-49E0-9F2C-312F623E2D64}" type="sibTrans" cxnId="{13ECCAC6-641A-4968-A9EF-98FFC62B2CEC}">
      <dgm:prSet/>
      <dgm:spPr/>
      <dgm:t>
        <a:bodyPr/>
        <a:lstStyle/>
        <a:p>
          <a:endParaRPr lang="en-US"/>
        </a:p>
      </dgm:t>
    </dgm:pt>
    <dgm:pt modelId="{ECB3A817-E460-1B4C-8A91-70DB867D6CD4}" type="pres">
      <dgm:prSet presAssocID="{3C991E22-4D9A-4492-B212-171CE34D5768}" presName="linear" presStyleCnt="0">
        <dgm:presLayoutVars>
          <dgm:animLvl val="lvl"/>
          <dgm:resizeHandles val="exact"/>
        </dgm:presLayoutVars>
      </dgm:prSet>
      <dgm:spPr/>
    </dgm:pt>
    <dgm:pt modelId="{6BDE8E68-54E1-8E45-9FF3-7B96E3D23FDD}" type="pres">
      <dgm:prSet presAssocID="{E735EA40-8F03-4FB0-B112-ED2D30381DF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FEB450-07A4-D143-8BA8-47921964265C}" type="presOf" srcId="{E735EA40-8F03-4FB0-B112-ED2D30381DFA}" destId="{6BDE8E68-54E1-8E45-9FF3-7B96E3D23FDD}" srcOrd="0" destOrd="0" presId="urn:microsoft.com/office/officeart/2005/8/layout/vList2"/>
    <dgm:cxn modelId="{13ECCAC6-641A-4968-A9EF-98FFC62B2CEC}" srcId="{3C991E22-4D9A-4492-B212-171CE34D5768}" destId="{E735EA40-8F03-4FB0-B112-ED2D30381DFA}" srcOrd="0" destOrd="0" parTransId="{11D625D4-6810-4029-986A-C91CA2186DD7}" sibTransId="{EDA55913-FEB1-49E0-9F2C-312F623E2D64}"/>
    <dgm:cxn modelId="{0D63F7DA-296B-F041-A1E9-638A00B3BAE2}" type="presOf" srcId="{3C991E22-4D9A-4492-B212-171CE34D5768}" destId="{ECB3A817-E460-1B4C-8A91-70DB867D6CD4}" srcOrd="0" destOrd="0" presId="urn:microsoft.com/office/officeart/2005/8/layout/vList2"/>
    <dgm:cxn modelId="{7708E151-818C-E84C-8E6D-0A40689A922F}" type="presParOf" srcId="{ECB3A817-E460-1B4C-8A91-70DB867D6CD4}" destId="{6BDE8E68-54E1-8E45-9FF3-7B96E3D23F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EAA89-DE5A-4D75-A828-06FFC43F318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D744BA-8BEB-45D5-B401-4F7C2ECEDC33}">
      <dgm:prSet/>
      <dgm:spPr/>
      <dgm:t>
        <a:bodyPr/>
        <a:lstStyle/>
        <a:p>
          <a:r>
            <a:rPr lang="en-IN" b="0" i="0"/>
            <a:t>The dataset contains:</a:t>
          </a:r>
          <a:endParaRPr lang="en-US"/>
        </a:p>
      </dgm:t>
    </dgm:pt>
    <dgm:pt modelId="{A07F7DC7-8BD5-4BC8-B589-725B926E06D1}" type="parTrans" cxnId="{C485768B-AE6F-42CC-A535-D52C17873F16}">
      <dgm:prSet/>
      <dgm:spPr/>
      <dgm:t>
        <a:bodyPr/>
        <a:lstStyle/>
        <a:p>
          <a:endParaRPr lang="en-US"/>
        </a:p>
      </dgm:t>
    </dgm:pt>
    <dgm:pt modelId="{F870498B-F61E-40D5-865F-DD2F1C8C7ABD}" type="sibTrans" cxnId="{C485768B-AE6F-42CC-A535-D52C17873F16}">
      <dgm:prSet/>
      <dgm:spPr/>
      <dgm:t>
        <a:bodyPr/>
        <a:lstStyle/>
        <a:p>
          <a:endParaRPr lang="en-US"/>
        </a:p>
      </dgm:t>
    </dgm:pt>
    <dgm:pt modelId="{C1975407-D42F-422B-A04B-9548F1788F9C}">
      <dgm:prSet/>
      <dgm:spPr/>
      <dgm:t>
        <a:bodyPr/>
        <a:lstStyle/>
        <a:p>
          <a:r>
            <a:rPr lang="en-IN" b="0" i="0"/>
            <a:t>12 columns</a:t>
          </a:r>
          <a:endParaRPr lang="en-US"/>
        </a:p>
      </dgm:t>
    </dgm:pt>
    <dgm:pt modelId="{6B0404A1-02E5-44E6-A1C6-D8E08693DE53}" type="parTrans" cxnId="{00241AFA-9BDD-4EC9-A8E5-BE7129B30F6C}">
      <dgm:prSet/>
      <dgm:spPr/>
      <dgm:t>
        <a:bodyPr/>
        <a:lstStyle/>
        <a:p>
          <a:endParaRPr lang="en-US"/>
        </a:p>
      </dgm:t>
    </dgm:pt>
    <dgm:pt modelId="{B06F9597-EAEF-49F7-9ED4-5C5155410598}" type="sibTrans" cxnId="{00241AFA-9BDD-4EC9-A8E5-BE7129B30F6C}">
      <dgm:prSet/>
      <dgm:spPr/>
      <dgm:t>
        <a:bodyPr/>
        <a:lstStyle/>
        <a:p>
          <a:endParaRPr lang="en-US"/>
        </a:p>
      </dgm:t>
    </dgm:pt>
    <dgm:pt modelId="{5F119447-13DA-46CA-BBFE-DCBD6D6CE8B6}">
      <dgm:prSet/>
      <dgm:spPr/>
      <dgm:t>
        <a:bodyPr/>
        <a:lstStyle/>
        <a:p>
          <a:r>
            <a:rPr lang="en-IN" b="0" i="0"/>
            <a:t>981 rows</a:t>
          </a:r>
          <a:endParaRPr lang="en-US"/>
        </a:p>
      </dgm:t>
    </dgm:pt>
    <dgm:pt modelId="{B65D5209-32F5-4BB9-817F-C619CF2648A2}" type="parTrans" cxnId="{C2F429A2-BCF5-4A22-A6AB-2E66BED46C28}">
      <dgm:prSet/>
      <dgm:spPr/>
      <dgm:t>
        <a:bodyPr/>
        <a:lstStyle/>
        <a:p>
          <a:endParaRPr lang="en-US"/>
        </a:p>
      </dgm:t>
    </dgm:pt>
    <dgm:pt modelId="{BA62D290-D912-47F3-A890-385958BA409A}" type="sibTrans" cxnId="{C2F429A2-BCF5-4A22-A6AB-2E66BED46C28}">
      <dgm:prSet/>
      <dgm:spPr/>
      <dgm:t>
        <a:bodyPr/>
        <a:lstStyle/>
        <a:p>
          <a:endParaRPr lang="en-US"/>
        </a:p>
      </dgm:t>
    </dgm:pt>
    <dgm:pt modelId="{1D62BB28-431F-4B3F-937D-2EC75A20030B}">
      <dgm:prSet/>
      <dgm:spPr/>
      <dgm:t>
        <a:bodyPr/>
        <a:lstStyle/>
        <a:p>
          <a:r>
            <a:rPr lang="en-IN" b="0" i="0"/>
            <a:t>3 categorical columns</a:t>
          </a:r>
          <a:endParaRPr lang="en-US"/>
        </a:p>
      </dgm:t>
    </dgm:pt>
    <dgm:pt modelId="{787695BE-B3CD-416E-A9E2-9E89B4411F42}" type="parTrans" cxnId="{D3767BED-7392-482C-9FE4-B176B39661FA}">
      <dgm:prSet/>
      <dgm:spPr/>
      <dgm:t>
        <a:bodyPr/>
        <a:lstStyle/>
        <a:p>
          <a:endParaRPr lang="en-US"/>
        </a:p>
      </dgm:t>
    </dgm:pt>
    <dgm:pt modelId="{632F2F3A-0E8D-4826-848A-B9A845E01ACE}" type="sibTrans" cxnId="{D3767BED-7392-482C-9FE4-B176B39661FA}">
      <dgm:prSet/>
      <dgm:spPr/>
      <dgm:t>
        <a:bodyPr/>
        <a:lstStyle/>
        <a:p>
          <a:endParaRPr lang="en-US"/>
        </a:p>
      </dgm:t>
    </dgm:pt>
    <dgm:pt modelId="{B3EFB436-946C-4AC7-9520-4471F741BDCE}">
      <dgm:prSet/>
      <dgm:spPr/>
      <dgm:t>
        <a:bodyPr/>
        <a:lstStyle/>
        <a:p>
          <a:r>
            <a:rPr lang="en-IN" b="0" i="0"/>
            <a:t>5 continuous columns</a:t>
          </a:r>
          <a:endParaRPr lang="en-US"/>
        </a:p>
      </dgm:t>
    </dgm:pt>
    <dgm:pt modelId="{C2D945E4-4911-4FDD-96A0-B175C01280DB}" type="parTrans" cxnId="{1A60FAB3-BC99-46AB-BCBE-224DEC81B9D4}">
      <dgm:prSet/>
      <dgm:spPr/>
      <dgm:t>
        <a:bodyPr/>
        <a:lstStyle/>
        <a:p>
          <a:endParaRPr lang="en-US"/>
        </a:p>
      </dgm:t>
    </dgm:pt>
    <dgm:pt modelId="{8FB7FE9A-C257-4B30-9FE6-D2985A8668C5}" type="sibTrans" cxnId="{1A60FAB3-BC99-46AB-BCBE-224DEC81B9D4}">
      <dgm:prSet/>
      <dgm:spPr/>
      <dgm:t>
        <a:bodyPr/>
        <a:lstStyle/>
        <a:p>
          <a:endParaRPr lang="en-US"/>
        </a:p>
      </dgm:t>
    </dgm:pt>
    <dgm:pt modelId="{4D2DEBA7-DD05-4027-BB49-3CEB2AF45012}">
      <dgm:prSet/>
      <dgm:spPr/>
      <dgm:t>
        <a:bodyPr/>
        <a:lstStyle/>
        <a:p>
          <a:r>
            <a:rPr lang="en-IN" b="0" i="0"/>
            <a:t>3 binary columns</a:t>
          </a:r>
          <a:endParaRPr lang="en-US"/>
        </a:p>
      </dgm:t>
    </dgm:pt>
    <dgm:pt modelId="{092D06DD-53CD-4B14-86E8-9373D7D75DB4}" type="parTrans" cxnId="{DD264184-3FA3-4E5E-AA49-3A167D20E6F4}">
      <dgm:prSet/>
      <dgm:spPr/>
      <dgm:t>
        <a:bodyPr/>
        <a:lstStyle/>
        <a:p>
          <a:endParaRPr lang="en-US"/>
        </a:p>
      </dgm:t>
    </dgm:pt>
    <dgm:pt modelId="{64F8A47D-1887-486D-B481-AA811AA13A36}" type="sibTrans" cxnId="{DD264184-3FA3-4E5E-AA49-3A167D20E6F4}">
      <dgm:prSet/>
      <dgm:spPr/>
      <dgm:t>
        <a:bodyPr/>
        <a:lstStyle/>
        <a:p>
          <a:endParaRPr lang="en-US"/>
        </a:p>
      </dgm:t>
    </dgm:pt>
    <dgm:pt modelId="{7C5C7AB8-7A59-6044-887A-C5EA6DF489AA}" type="pres">
      <dgm:prSet presAssocID="{5DAEAA89-DE5A-4D75-A828-06FFC43F3184}" presName="vert0" presStyleCnt="0">
        <dgm:presLayoutVars>
          <dgm:dir/>
          <dgm:animOne val="branch"/>
          <dgm:animLvl val="lvl"/>
        </dgm:presLayoutVars>
      </dgm:prSet>
      <dgm:spPr/>
    </dgm:pt>
    <dgm:pt modelId="{3F04C944-E6D0-0541-A948-D33F91C1B816}" type="pres">
      <dgm:prSet presAssocID="{EDD744BA-8BEB-45D5-B401-4F7C2ECEDC33}" presName="thickLine" presStyleLbl="alignNode1" presStyleIdx="0" presStyleCnt="6"/>
      <dgm:spPr/>
    </dgm:pt>
    <dgm:pt modelId="{985161B7-8CBD-C149-9E02-7A945807575E}" type="pres">
      <dgm:prSet presAssocID="{EDD744BA-8BEB-45D5-B401-4F7C2ECEDC33}" presName="horz1" presStyleCnt="0"/>
      <dgm:spPr/>
    </dgm:pt>
    <dgm:pt modelId="{5ECEF4CA-C22C-6946-ADB0-6912F1C7C4BD}" type="pres">
      <dgm:prSet presAssocID="{EDD744BA-8BEB-45D5-B401-4F7C2ECEDC33}" presName="tx1" presStyleLbl="revTx" presStyleIdx="0" presStyleCnt="6"/>
      <dgm:spPr/>
    </dgm:pt>
    <dgm:pt modelId="{8D1ADD04-AEAF-EC44-B445-B0F05EFEE8CE}" type="pres">
      <dgm:prSet presAssocID="{EDD744BA-8BEB-45D5-B401-4F7C2ECEDC33}" presName="vert1" presStyleCnt="0"/>
      <dgm:spPr/>
    </dgm:pt>
    <dgm:pt modelId="{E72FF956-E587-9543-A50F-F9C97CE0651A}" type="pres">
      <dgm:prSet presAssocID="{C1975407-D42F-422B-A04B-9548F1788F9C}" presName="thickLine" presStyleLbl="alignNode1" presStyleIdx="1" presStyleCnt="6"/>
      <dgm:spPr/>
    </dgm:pt>
    <dgm:pt modelId="{8574884F-C792-794E-B3AA-95FE7D20E9AF}" type="pres">
      <dgm:prSet presAssocID="{C1975407-D42F-422B-A04B-9548F1788F9C}" presName="horz1" presStyleCnt="0"/>
      <dgm:spPr/>
    </dgm:pt>
    <dgm:pt modelId="{8F8E6647-9762-8147-83C8-4A0263683D66}" type="pres">
      <dgm:prSet presAssocID="{C1975407-D42F-422B-A04B-9548F1788F9C}" presName="tx1" presStyleLbl="revTx" presStyleIdx="1" presStyleCnt="6"/>
      <dgm:spPr/>
    </dgm:pt>
    <dgm:pt modelId="{4967AF0B-49BB-404C-B254-175A46E23273}" type="pres">
      <dgm:prSet presAssocID="{C1975407-D42F-422B-A04B-9548F1788F9C}" presName="vert1" presStyleCnt="0"/>
      <dgm:spPr/>
    </dgm:pt>
    <dgm:pt modelId="{E4B8C033-D79F-0C42-B69F-50E1324CA8A9}" type="pres">
      <dgm:prSet presAssocID="{5F119447-13DA-46CA-BBFE-DCBD6D6CE8B6}" presName="thickLine" presStyleLbl="alignNode1" presStyleIdx="2" presStyleCnt="6"/>
      <dgm:spPr/>
    </dgm:pt>
    <dgm:pt modelId="{A028A416-0D76-134D-9F1A-EB09EC1C9C06}" type="pres">
      <dgm:prSet presAssocID="{5F119447-13DA-46CA-BBFE-DCBD6D6CE8B6}" presName="horz1" presStyleCnt="0"/>
      <dgm:spPr/>
    </dgm:pt>
    <dgm:pt modelId="{8168EC6B-4679-2746-B2FA-4820EB4DAF2E}" type="pres">
      <dgm:prSet presAssocID="{5F119447-13DA-46CA-BBFE-DCBD6D6CE8B6}" presName="tx1" presStyleLbl="revTx" presStyleIdx="2" presStyleCnt="6"/>
      <dgm:spPr/>
    </dgm:pt>
    <dgm:pt modelId="{4F7674B7-5A66-6B45-BC6A-26C45980D160}" type="pres">
      <dgm:prSet presAssocID="{5F119447-13DA-46CA-BBFE-DCBD6D6CE8B6}" presName="vert1" presStyleCnt="0"/>
      <dgm:spPr/>
    </dgm:pt>
    <dgm:pt modelId="{CB7DAEBA-51C8-074E-8E65-2159730B733C}" type="pres">
      <dgm:prSet presAssocID="{1D62BB28-431F-4B3F-937D-2EC75A20030B}" presName="thickLine" presStyleLbl="alignNode1" presStyleIdx="3" presStyleCnt="6"/>
      <dgm:spPr/>
    </dgm:pt>
    <dgm:pt modelId="{6D1113DF-16B6-DF44-8639-CEDB3DE7ED85}" type="pres">
      <dgm:prSet presAssocID="{1D62BB28-431F-4B3F-937D-2EC75A20030B}" presName="horz1" presStyleCnt="0"/>
      <dgm:spPr/>
    </dgm:pt>
    <dgm:pt modelId="{AE1A75DE-1C64-F144-91EF-DA55AA008670}" type="pres">
      <dgm:prSet presAssocID="{1D62BB28-431F-4B3F-937D-2EC75A20030B}" presName="tx1" presStyleLbl="revTx" presStyleIdx="3" presStyleCnt="6"/>
      <dgm:spPr/>
    </dgm:pt>
    <dgm:pt modelId="{BA888E26-E2B9-F649-BB40-97238EBB4416}" type="pres">
      <dgm:prSet presAssocID="{1D62BB28-431F-4B3F-937D-2EC75A20030B}" presName="vert1" presStyleCnt="0"/>
      <dgm:spPr/>
    </dgm:pt>
    <dgm:pt modelId="{8E70379A-EFB8-524B-BF17-611CE40EFE4A}" type="pres">
      <dgm:prSet presAssocID="{B3EFB436-946C-4AC7-9520-4471F741BDCE}" presName="thickLine" presStyleLbl="alignNode1" presStyleIdx="4" presStyleCnt="6"/>
      <dgm:spPr/>
    </dgm:pt>
    <dgm:pt modelId="{122F36DB-519B-D144-BE80-9095DCCEDD4A}" type="pres">
      <dgm:prSet presAssocID="{B3EFB436-946C-4AC7-9520-4471F741BDCE}" presName="horz1" presStyleCnt="0"/>
      <dgm:spPr/>
    </dgm:pt>
    <dgm:pt modelId="{87F24082-0E02-BF44-B88B-A1DD890E8EB6}" type="pres">
      <dgm:prSet presAssocID="{B3EFB436-946C-4AC7-9520-4471F741BDCE}" presName="tx1" presStyleLbl="revTx" presStyleIdx="4" presStyleCnt="6"/>
      <dgm:spPr/>
    </dgm:pt>
    <dgm:pt modelId="{AE4752B2-1107-7742-9374-ECFFA7DBC445}" type="pres">
      <dgm:prSet presAssocID="{B3EFB436-946C-4AC7-9520-4471F741BDCE}" presName="vert1" presStyleCnt="0"/>
      <dgm:spPr/>
    </dgm:pt>
    <dgm:pt modelId="{C789D391-F918-BA48-89AD-05838EF450D7}" type="pres">
      <dgm:prSet presAssocID="{4D2DEBA7-DD05-4027-BB49-3CEB2AF45012}" presName="thickLine" presStyleLbl="alignNode1" presStyleIdx="5" presStyleCnt="6"/>
      <dgm:spPr/>
    </dgm:pt>
    <dgm:pt modelId="{1BD67DDF-E17C-7944-94ED-BFEA0472806E}" type="pres">
      <dgm:prSet presAssocID="{4D2DEBA7-DD05-4027-BB49-3CEB2AF45012}" presName="horz1" presStyleCnt="0"/>
      <dgm:spPr/>
    </dgm:pt>
    <dgm:pt modelId="{885AE3C1-147A-C343-A257-930E42D95A54}" type="pres">
      <dgm:prSet presAssocID="{4D2DEBA7-DD05-4027-BB49-3CEB2AF45012}" presName="tx1" presStyleLbl="revTx" presStyleIdx="5" presStyleCnt="6"/>
      <dgm:spPr/>
    </dgm:pt>
    <dgm:pt modelId="{46EFD504-6831-E64C-A32C-554FA034095F}" type="pres">
      <dgm:prSet presAssocID="{4D2DEBA7-DD05-4027-BB49-3CEB2AF45012}" presName="vert1" presStyleCnt="0"/>
      <dgm:spPr/>
    </dgm:pt>
  </dgm:ptLst>
  <dgm:cxnLst>
    <dgm:cxn modelId="{D5CB8614-6FA1-0747-95B8-DB50B15F3916}" type="presOf" srcId="{4D2DEBA7-DD05-4027-BB49-3CEB2AF45012}" destId="{885AE3C1-147A-C343-A257-930E42D95A54}" srcOrd="0" destOrd="0" presId="urn:microsoft.com/office/officeart/2008/layout/LinedList"/>
    <dgm:cxn modelId="{43670B6D-2D2C-F74E-9C34-1DB42EF6F558}" type="presOf" srcId="{C1975407-D42F-422B-A04B-9548F1788F9C}" destId="{8F8E6647-9762-8147-83C8-4A0263683D66}" srcOrd="0" destOrd="0" presId="urn:microsoft.com/office/officeart/2008/layout/LinedList"/>
    <dgm:cxn modelId="{ED92814F-BAEA-6E45-B6FE-31C4AEE055CB}" type="presOf" srcId="{5F119447-13DA-46CA-BBFE-DCBD6D6CE8B6}" destId="{8168EC6B-4679-2746-B2FA-4820EB4DAF2E}" srcOrd="0" destOrd="0" presId="urn:microsoft.com/office/officeart/2008/layout/LinedList"/>
    <dgm:cxn modelId="{99E46D51-B8E5-C14E-A09A-4B002773A8BF}" type="presOf" srcId="{EDD744BA-8BEB-45D5-B401-4F7C2ECEDC33}" destId="{5ECEF4CA-C22C-6946-ADB0-6912F1C7C4BD}" srcOrd="0" destOrd="0" presId="urn:microsoft.com/office/officeart/2008/layout/LinedList"/>
    <dgm:cxn modelId="{DD264184-3FA3-4E5E-AA49-3A167D20E6F4}" srcId="{5DAEAA89-DE5A-4D75-A828-06FFC43F3184}" destId="{4D2DEBA7-DD05-4027-BB49-3CEB2AF45012}" srcOrd="5" destOrd="0" parTransId="{092D06DD-53CD-4B14-86E8-9373D7D75DB4}" sibTransId="{64F8A47D-1887-486D-B481-AA811AA13A36}"/>
    <dgm:cxn modelId="{C485768B-AE6F-42CC-A535-D52C17873F16}" srcId="{5DAEAA89-DE5A-4D75-A828-06FFC43F3184}" destId="{EDD744BA-8BEB-45D5-B401-4F7C2ECEDC33}" srcOrd="0" destOrd="0" parTransId="{A07F7DC7-8BD5-4BC8-B589-725B926E06D1}" sibTransId="{F870498B-F61E-40D5-865F-DD2F1C8C7ABD}"/>
    <dgm:cxn modelId="{714E4A9A-08CC-CE47-B6C9-2BFB56D4E52A}" type="presOf" srcId="{5DAEAA89-DE5A-4D75-A828-06FFC43F3184}" destId="{7C5C7AB8-7A59-6044-887A-C5EA6DF489AA}" srcOrd="0" destOrd="0" presId="urn:microsoft.com/office/officeart/2008/layout/LinedList"/>
    <dgm:cxn modelId="{C2F429A2-BCF5-4A22-A6AB-2E66BED46C28}" srcId="{5DAEAA89-DE5A-4D75-A828-06FFC43F3184}" destId="{5F119447-13DA-46CA-BBFE-DCBD6D6CE8B6}" srcOrd="2" destOrd="0" parTransId="{B65D5209-32F5-4BB9-817F-C619CF2648A2}" sibTransId="{BA62D290-D912-47F3-A890-385958BA409A}"/>
    <dgm:cxn modelId="{397FA2A9-F576-184F-B69A-400CABD33023}" type="presOf" srcId="{B3EFB436-946C-4AC7-9520-4471F741BDCE}" destId="{87F24082-0E02-BF44-B88B-A1DD890E8EB6}" srcOrd="0" destOrd="0" presId="urn:microsoft.com/office/officeart/2008/layout/LinedList"/>
    <dgm:cxn modelId="{1A60FAB3-BC99-46AB-BCBE-224DEC81B9D4}" srcId="{5DAEAA89-DE5A-4D75-A828-06FFC43F3184}" destId="{B3EFB436-946C-4AC7-9520-4471F741BDCE}" srcOrd="4" destOrd="0" parTransId="{C2D945E4-4911-4FDD-96A0-B175C01280DB}" sibTransId="{8FB7FE9A-C257-4B30-9FE6-D2985A8668C5}"/>
    <dgm:cxn modelId="{F40483CF-8FA6-494F-823F-9E6AEDC049E0}" type="presOf" srcId="{1D62BB28-431F-4B3F-937D-2EC75A20030B}" destId="{AE1A75DE-1C64-F144-91EF-DA55AA008670}" srcOrd="0" destOrd="0" presId="urn:microsoft.com/office/officeart/2008/layout/LinedList"/>
    <dgm:cxn modelId="{D3767BED-7392-482C-9FE4-B176B39661FA}" srcId="{5DAEAA89-DE5A-4D75-A828-06FFC43F3184}" destId="{1D62BB28-431F-4B3F-937D-2EC75A20030B}" srcOrd="3" destOrd="0" parTransId="{787695BE-B3CD-416E-A9E2-9E89B4411F42}" sibTransId="{632F2F3A-0E8D-4826-848A-B9A845E01ACE}"/>
    <dgm:cxn modelId="{00241AFA-9BDD-4EC9-A8E5-BE7129B30F6C}" srcId="{5DAEAA89-DE5A-4D75-A828-06FFC43F3184}" destId="{C1975407-D42F-422B-A04B-9548F1788F9C}" srcOrd="1" destOrd="0" parTransId="{6B0404A1-02E5-44E6-A1C6-D8E08693DE53}" sibTransId="{B06F9597-EAEF-49F7-9ED4-5C5155410598}"/>
    <dgm:cxn modelId="{62534BA3-9EF9-5745-AECC-4D40D6C5FF58}" type="presParOf" srcId="{7C5C7AB8-7A59-6044-887A-C5EA6DF489AA}" destId="{3F04C944-E6D0-0541-A948-D33F91C1B816}" srcOrd="0" destOrd="0" presId="urn:microsoft.com/office/officeart/2008/layout/LinedList"/>
    <dgm:cxn modelId="{150C22B6-F3A5-9548-9A49-F1CDAC4B223B}" type="presParOf" srcId="{7C5C7AB8-7A59-6044-887A-C5EA6DF489AA}" destId="{985161B7-8CBD-C149-9E02-7A945807575E}" srcOrd="1" destOrd="0" presId="urn:microsoft.com/office/officeart/2008/layout/LinedList"/>
    <dgm:cxn modelId="{D17D591C-099B-9142-87A8-DCE6D8BDBC9E}" type="presParOf" srcId="{985161B7-8CBD-C149-9E02-7A945807575E}" destId="{5ECEF4CA-C22C-6946-ADB0-6912F1C7C4BD}" srcOrd="0" destOrd="0" presId="urn:microsoft.com/office/officeart/2008/layout/LinedList"/>
    <dgm:cxn modelId="{659C8653-89C3-B440-BC27-6286E18838BA}" type="presParOf" srcId="{985161B7-8CBD-C149-9E02-7A945807575E}" destId="{8D1ADD04-AEAF-EC44-B445-B0F05EFEE8CE}" srcOrd="1" destOrd="0" presId="urn:microsoft.com/office/officeart/2008/layout/LinedList"/>
    <dgm:cxn modelId="{675B77F0-8E4F-C34F-8D83-403F206F4D83}" type="presParOf" srcId="{7C5C7AB8-7A59-6044-887A-C5EA6DF489AA}" destId="{E72FF956-E587-9543-A50F-F9C97CE0651A}" srcOrd="2" destOrd="0" presId="urn:microsoft.com/office/officeart/2008/layout/LinedList"/>
    <dgm:cxn modelId="{1F3414BA-6BAB-0947-A404-35CD28DDD29F}" type="presParOf" srcId="{7C5C7AB8-7A59-6044-887A-C5EA6DF489AA}" destId="{8574884F-C792-794E-B3AA-95FE7D20E9AF}" srcOrd="3" destOrd="0" presId="urn:microsoft.com/office/officeart/2008/layout/LinedList"/>
    <dgm:cxn modelId="{C563EE4C-8BCF-B148-82DE-21CE7C5CC099}" type="presParOf" srcId="{8574884F-C792-794E-B3AA-95FE7D20E9AF}" destId="{8F8E6647-9762-8147-83C8-4A0263683D66}" srcOrd="0" destOrd="0" presId="urn:microsoft.com/office/officeart/2008/layout/LinedList"/>
    <dgm:cxn modelId="{45F114FE-B90D-6E4E-83C7-61ED08F8E3AC}" type="presParOf" srcId="{8574884F-C792-794E-B3AA-95FE7D20E9AF}" destId="{4967AF0B-49BB-404C-B254-175A46E23273}" srcOrd="1" destOrd="0" presId="urn:microsoft.com/office/officeart/2008/layout/LinedList"/>
    <dgm:cxn modelId="{CFE82B57-8D76-D44A-B5DC-0DD5E0C7ED77}" type="presParOf" srcId="{7C5C7AB8-7A59-6044-887A-C5EA6DF489AA}" destId="{E4B8C033-D79F-0C42-B69F-50E1324CA8A9}" srcOrd="4" destOrd="0" presId="urn:microsoft.com/office/officeart/2008/layout/LinedList"/>
    <dgm:cxn modelId="{BC6792BD-5324-B545-BA18-345BBBBF06B3}" type="presParOf" srcId="{7C5C7AB8-7A59-6044-887A-C5EA6DF489AA}" destId="{A028A416-0D76-134D-9F1A-EB09EC1C9C06}" srcOrd="5" destOrd="0" presId="urn:microsoft.com/office/officeart/2008/layout/LinedList"/>
    <dgm:cxn modelId="{9B44B4B7-9802-EC46-B079-FA07252CFF24}" type="presParOf" srcId="{A028A416-0D76-134D-9F1A-EB09EC1C9C06}" destId="{8168EC6B-4679-2746-B2FA-4820EB4DAF2E}" srcOrd="0" destOrd="0" presId="urn:microsoft.com/office/officeart/2008/layout/LinedList"/>
    <dgm:cxn modelId="{BE04E97B-6CA9-6F4F-9AEB-3A66AC866705}" type="presParOf" srcId="{A028A416-0D76-134D-9F1A-EB09EC1C9C06}" destId="{4F7674B7-5A66-6B45-BC6A-26C45980D160}" srcOrd="1" destOrd="0" presId="urn:microsoft.com/office/officeart/2008/layout/LinedList"/>
    <dgm:cxn modelId="{B240C7BA-4E6B-B34F-B348-B5986DF3D6C6}" type="presParOf" srcId="{7C5C7AB8-7A59-6044-887A-C5EA6DF489AA}" destId="{CB7DAEBA-51C8-074E-8E65-2159730B733C}" srcOrd="6" destOrd="0" presId="urn:microsoft.com/office/officeart/2008/layout/LinedList"/>
    <dgm:cxn modelId="{257804CE-4594-3148-A50F-502598222AD5}" type="presParOf" srcId="{7C5C7AB8-7A59-6044-887A-C5EA6DF489AA}" destId="{6D1113DF-16B6-DF44-8639-CEDB3DE7ED85}" srcOrd="7" destOrd="0" presId="urn:microsoft.com/office/officeart/2008/layout/LinedList"/>
    <dgm:cxn modelId="{24C8D5E6-7B6A-D642-9DF7-0E82CB3D970C}" type="presParOf" srcId="{6D1113DF-16B6-DF44-8639-CEDB3DE7ED85}" destId="{AE1A75DE-1C64-F144-91EF-DA55AA008670}" srcOrd="0" destOrd="0" presId="urn:microsoft.com/office/officeart/2008/layout/LinedList"/>
    <dgm:cxn modelId="{B4B8B73A-A283-8945-9CCD-57D9224E9B85}" type="presParOf" srcId="{6D1113DF-16B6-DF44-8639-CEDB3DE7ED85}" destId="{BA888E26-E2B9-F649-BB40-97238EBB4416}" srcOrd="1" destOrd="0" presId="urn:microsoft.com/office/officeart/2008/layout/LinedList"/>
    <dgm:cxn modelId="{CFB95DD8-8F01-D54D-9869-CF43368383E3}" type="presParOf" srcId="{7C5C7AB8-7A59-6044-887A-C5EA6DF489AA}" destId="{8E70379A-EFB8-524B-BF17-611CE40EFE4A}" srcOrd="8" destOrd="0" presId="urn:microsoft.com/office/officeart/2008/layout/LinedList"/>
    <dgm:cxn modelId="{6002804C-4493-E94A-B535-2CF94C695EFD}" type="presParOf" srcId="{7C5C7AB8-7A59-6044-887A-C5EA6DF489AA}" destId="{122F36DB-519B-D144-BE80-9095DCCEDD4A}" srcOrd="9" destOrd="0" presId="urn:microsoft.com/office/officeart/2008/layout/LinedList"/>
    <dgm:cxn modelId="{97B23A54-037D-6C4C-A289-1BCAA796778E}" type="presParOf" srcId="{122F36DB-519B-D144-BE80-9095DCCEDD4A}" destId="{87F24082-0E02-BF44-B88B-A1DD890E8EB6}" srcOrd="0" destOrd="0" presId="urn:microsoft.com/office/officeart/2008/layout/LinedList"/>
    <dgm:cxn modelId="{11FB39CF-1EB0-4E47-ADB1-0626B17375F0}" type="presParOf" srcId="{122F36DB-519B-D144-BE80-9095DCCEDD4A}" destId="{AE4752B2-1107-7742-9374-ECFFA7DBC445}" srcOrd="1" destOrd="0" presId="urn:microsoft.com/office/officeart/2008/layout/LinedList"/>
    <dgm:cxn modelId="{FAF6332F-313C-954B-BDA0-CCCD66756616}" type="presParOf" srcId="{7C5C7AB8-7A59-6044-887A-C5EA6DF489AA}" destId="{C789D391-F918-BA48-89AD-05838EF450D7}" srcOrd="10" destOrd="0" presId="urn:microsoft.com/office/officeart/2008/layout/LinedList"/>
    <dgm:cxn modelId="{29EF9074-0A86-AB49-966B-E4D593BD079B}" type="presParOf" srcId="{7C5C7AB8-7A59-6044-887A-C5EA6DF489AA}" destId="{1BD67DDF-E17C-7944-94ED-BFEA0472806E}" srcOrd="11" destOrd="0" presId="urn:microsoft.com/office/officeart/2008/layout/LinedList"/>
    <dgm:cxn modelId="{90417BDA-C199-5642-BF61-B6ADA3EB8941}" type="presParOf" srcId="{1BD67DDF-E17C-7944-94ED-BFEA0472806E}" destId="{885AE3C1-147A-C343-A257-930E42D95A54}" srcOrd="0" destOrd="0" presId="urn:microsoft.com/office/officeart/2008/layout/LinedList"/>
    <dgm:cxn modelId="{90FC647C-0853-494A-9DF6-D8927E74E9F3}" type="presParOf" srcId="{1BD67DDF-E17C-7944-94ED-BFEA0472806E}" destId="{46EFD504-6831-E64C-A32C-554FA03409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E8E68-54E1-8E45-9FF3-7B96E3D23FDD}">
      <dsp:nvSpPr>
        <dsp:cNvPr id="0" name=""/>
        <dsp:cNvSpPr/>
      </dsp:nvSpPr>
      <dsp:spPr>
        <a:xfrm>
          <a:off x="0" y="1153395"/>
          <a:ext cx="7315200" cy="28138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0" i="0" kern="1200" dirty="0"/>
            <a:t>The leading cause of death in the developed countries is heart disease. Therefore there needs to be work done to help prevent the risks of having a heart attack or stroke</a:t>
          </a:r>
          <a:endParaRPr lang="en-US" sz="3200" kern="1200" dirty="0"/>
        </a:p>
      </dsp:txBody>
      <dsp:txXfrm>
        <a:off x="137361" y="1290756"/>
        <a:ext cx="7040478" cy="2539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4C944-E6D0-0541-A948-D33F91C1B816}">
      <dsp:nvSpPr>
        <dsp:cNvPr id="0" name=""/>
        <dsp:cNvSpPr/>
      </dsp:nvSpPr>
      <dsp:spPr>
        <a:xfrm>
          <a:off x="0" y="2500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EF4CA-C22C-6946-ADB0-6912F1C7C4BD}">
      <dsp:nvSpPr>
        <dsp:cNvPr id="0" name=""/>
        <dsp:cNvSpPr/>
      </dsp:nvSpPr>
      <dsp:spPr>
        <a:xfrm>
          <a:off x="0" y="2500"/>
          <a:ext cx="7315200" cy="85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0" i="0" kern="1200"/>
            <a:t>The dataset contains:</a:t>
          </a:r>
          <a:endParaRPr lang="en-US" sz="3900" kern="1200"/>
        </a:p>
      </dsp:txBody>
      <dsp:txXfrm>
        <a:off x="0" y="2500"/>
        <a:ext cx="7315200" cy="852606"/>
      </dsp:txXfrm>
    </dsp:sp>
    <dsp:sp modelId="{E72FF956-E587-9543-A50F-F9C97CE0651A}">
      <dsp:nvSpPr>
        <dsp:cNvPr id="0" name=""/>
        <dsp:cNvSpPr/>
      </dsp:nvSpPr>
      <dsp:spPr>
        <a:xfrm>
          <a:off x="0" y="855106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E6647-9762-8147-83C8-4A0263683D66}">
      <dsp:nvSpPr>
        <dsp:cNvPr id="0" name=""/>
        <dsp:cNvSpPr/>
      </dsp:nvSpPr>
      <dsp:spPr>
        <a:xfrm>
          <a:off x="0" y="855106"/>
          <a:ext cx="7315200" cy="85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0" i="0" kern="1200"/>
            <a:t>12 columns</a:t>
          </a:r>
          <a:endParaRPr lang="en-US" sz="3900" kern="1200"/>
        </a:p>
      </dsp:txBody>
      <dsp:txXfrm>
        <a:off x="0" y="855106"/>
        <a:ext cx="7315200" cy="852606"/>
      </dsp:txXfrm>
    </dsp:sp>
    <dsp:sp modelId="{E4B8C033-D79F-0C42-B69F-50E1324CA8A9}">
      <dsp:nvSpPr>
        <dsp:cNvPr id="0" name=""/>
        <dsp:cNvSpPr/>
      </dsp:nvSpPr>
      <dsp:spPr>
        <a:xfrm>
          <a:off x="0" y="1707713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8EC6B-4679-2746-B2FA-4820EB4DAF2E}">
      <dsp:nvSpPr>
        <dsp:cNvPr id="0" name=""/>
        <dsp:cNvSpPr/>
      </dsp:nvSpPr>
      <dsp:spPr>
        <a:xfrm>
          <a:off x="0" y="1707713"/>
          <a:ext cx="7315200" cy="85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0" i="0" kern="1200"/>
            <a:t>981 rows</a:t>
          </a:r>
          <a:endParaRPr lang="en-US" sz="3900" kern="1200"/>
        </a:p>
      </dsp:txBody>
      <dsp:txXfrm>
        <a:off x="0" y="1707713"/>
        <a:ext cx="7315200" cy="852606"/>
      </dsp:txXfrm>
    </dsp:sp>
    <dsp:sp modelId="{CB7DAEBA-51C8-074E-8E65-2159730B733C}">
      <dsp:nvSpPr>
        <dsp:cNvPr id="0" name=""/>
        <dsp:cNvSpPr/>
      </dsp:nvSpPr>
      <dsp:spPr>
        <a:xfrm>
          <a:off x="0" y="2560320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A75DE-1C64-F144-91EF-DA55AA008670}">
      <dsp:nvSpPr>
        <dsp:cNvPr id="0" name=""/>
        <dsp:cNvSpPr/>
      </dsp:nvSpPr>
      <dsp:spPr>
        <a:xfrm>
          <a:off x="0" y="2560320"/>
          <a:ext cx="7315200" cy="85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0" i="0" kern="1200"/>
            <a:t>3 categorical columns</a:t>
          </a:r>
          <a:endParaRPr lang="en-US" sz="3900" kern="1200"/>
        </a:p>
      </dsp:txBody>
      <dsp:txXfrm>
        <a:off x="0" y="2560320"/>
        <a:ext cx="7315200" cy="852606"/>
      </dsp:txXfrm>
    </dsp:sp>
    <dsp:sp modelId="{8E70379A-EFB8-524B-BF17-611CE40EFE4A}">
      <dsp:nvSpPr>
        <dsp:cNvPr id="0" name=""/>
        <dsp:cNvSpPr/>
      </dsp:nvSpPr>
      <dsp:spPr>
        <a:xfrm>
          <a:off x="0" y="3412926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4082-0E02-BF44-B88B-A1DD890E8EB6}">
      <dsp:nvSpPr>
        <dsp:cNvPr id="0" name=""/>
        <dsp:cNvSpPr/>
      </dsp:nvSpPr>
      <dsp:spPr>
        <a:xfrm>
          <a:off x="0" y="3412926"/>
          <a:ext cx="7315200" cy="85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0" i="0" kern="1200"/>
            <a:t>5 continuous columns</a:t>
          </a:r>
          <a:endParaRPr lang="en-US" sz="3900" kern="1200"/>
        </a:p>
      </dsp:txBody>
      <dsp:txXfrm>
        <a:off x="0" y="3412926"/>
        <a:ext cx="7315200" cy="852606"/>
      </dsp:txXfrm>
    </dsp:sp>
    <dsp:sp modelId="{C789D391-F918-BA48-89AD-05838EF450D7}">
      <dsp:nvSpPr>
        <dsp:cNvPr id="0" name=""/>
        <dsp:cNvSpPr/>
      </dsp:nvSpPr>
      <dsp:spPr>
        <a:xfrm>
          <a:off x="0" y="4265533"/>
          <a:ext cx="731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AE3C1-147A-C343-A257-930E42D95A54}">
      <dsp:nvSpPr>
        <dsp:cNvPr id="0" name=""/>
        <dsp:cNvSpPr/>
      </dsp:nvSpPr>
      <dsp:spPr>
        <a:xfrm>
          <a:off x="0" y="4265533"/>
          <a:ext cx="7315200" cy="852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b="0" i="0" kern="1200"/>
            <a:t>3 binary columns</a:t>
          </a:r>
          <a:endParaRPr lang="en-US" sz="3900" kern="1200"/>
        </a:p>
      </dsp:txBody>
      <dsp:txXfrm>
        <a:off x="0" y="4265533"/>
        <a:ext cx="7315200" cy="85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F60C8-3812-B530-8623-53FC44563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036" b="49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9314C-58DD-BFB0-BF06-15356F1F3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5500" b="0" i="0" u="none" strike="noStrike" dirty="0">
                <a:solidFill>
                  <a:schemeClr val="tx1"/>
                </a:solidFill>
                <a:effectLst/>
                <a:latin typeface="Roboto" panose="020F0502020204030204" pitchFamily="34" charset="0"/>
              </a:rPr>
              <a:t>Heart Disease Prediction</a:t>
            </a:r>
            <a:br>
              <a:rPr lang="en-IN" sz="5500" b="0" dirty="0">
                <a:solidFill>
                  <a:schemeClr val="tx1"/>
                </a:solidFill>
                <a:effectLst/>
              </a:rPr>
            </a:br>
            <a:br>
              <a:rPr lang="en-IN" sz="5500" dirty="0">
                <a:solidFill>
                  <a:schemeClr val="tx1"/>
                </a:solidFill>
              </a:rPr>
            </a:br>
            <a:endParaRPr lang="en-US" sz="55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4421F-8FB9-5265-CFA1-C95D3AB59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096511"/>
            <a:ext cx="7315200" cy="1637024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Team:</a:t>
            </a:r>
            <a:endParaRPr lang="en-IN" sz="24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Anjana </a:t>
            </a:r>
            <a:r>
              <a:rPr lang="en-IN" sz="2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Ramegowda</a:t>
            </a:r>
            <a:endParaRPr lang="en-IN" sz="24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Jafar</a:t>
            </a:r>
            <a:r>
              <a:rPr lang="en-IN" sz="2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Sharif Shaik</a:t>
            </a:r>
            <a:endParaRPr lang="en-IN" sz="2400" b="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Ramya </a:t>
            </a:r>
            <a:r>
              <a:rPr lang="en-IN" sz="24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Vummaneni</a:t>
            </a:r>
            <a:endParaRPr lang="en-IN" sz="2400" b="0" dirty="0">
              <a:solidFill>
                <a:schemeClr val="tx1"/>
              </a:solidFill>
              <a:effectLst/>
            </a:endParaRPr>
          </a:p>
          <a:p>
            <a:br>
              <a:rPr lang="en-IN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001C3-D7DC-6A29-50E6-A389C4FEFF48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b="0" dirty="0">
                <a:effectLst/>
              </a:rPr>
              <a:t> 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7593-EA98-0A78-D1A1-B1E3DB69CABD}"/>
              </a:ext>
            </a:extLst>
          </p:cNvPr>
          <p:cNvSpPr txBox="1"/>
          <p:nvPr/>
        </p:nvSpPr>
        <p:spPr>
          <a:xfrm>
            <a:off x="3049929" y="324722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b="0" dirty="0">
                <a:effectLst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3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81E3C-4A10-CF56-5E5B-6A47F6070BFD}"/>
              </a:ext>
            </a:extLst>
          </p:cNvPr>
          <p:cNvSpPr txBox="1"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spc="-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 Analysis for binary variables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EB141CE-F61D-B81F-05D3-369925D0C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0" r="19387" b="2"/>
          <a:stretch/>
        </p:blipFill>
        <p:spPr>
          <a:xfrm>
            <a:off x="487017" y="469910"/>
            <a:ext cx="3429000" cy="3557016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5366648-A35D-AE0B-24BB-438E12FFA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" r="18307" b="1"/>
          <a:stretch/>
        </p:blipFill>
        <p:spPr>
          <a:xfrm>
            <a:off x="4359969" y="429884"/>
            <a:ext cx="3427118" cy="355675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6EE6EDF-9AD4-EA1A-504F-4C1A4A2C8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" r="25294" b="-3"/>
          <a:stretch/>
        </p:blipFill>
        <p:spPr>
          <a:xfrm>
            <a:off x="8275984" y="470172"/>
            <a:ext cx="3427118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7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BC6FC01-BD47-349A-11C3-2711A744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81" y="358347"/>
            <a:ext cx="7772400" cy="2068790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B818E20-C8ED-468A-807F-817F2565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81" y="2427137"/>
            <a:ext cx="7772400" cy="1798874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3AC88C4-3A40-CCC9-FF38-CAF4F4D2E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981" y="4495927"/>
            <a:ext cx="7772400" cy="1493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1F5D3-F4B8-436B-CE3A-9ABE1B80BC18}"/>
              </a:ext>
            </a:extLst>
          </p:cNvPr>
          <p:cNvSpPr txBox="1"/>
          <p:nvPr/>
        </p:nvSpPr>
        <p:spPr>
          <a:xfrm>
            <a:off x="9274629" y="653143"/>
            <a:ext cx="21626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Exploratory data analysis of variables against target variable </a:t>
            </a:r>
          </a:p>
        </p:txBody>
      </p:sp>
    </p:spTree>
    <p:extLst>
      <p:ext uri="{BB962C8B-B14F-4D97-AF65-F5344CB8AC3E}">
        <p14:creationId xmlns:p14="http://schemas.microsoft.com/office/powerpoint/2010/main" val="222386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377D31F-B5B2-8D68-38E0-F4DC3AFB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82" y="1283386"/>
            <a:ext cx="7772400" cy="154472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ADACC4-4D82-3AA5-31EF-68D632AD4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82" y="3141993"/>
            <a:ext cx="7772400" cy="3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0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D6420-00B9-DC9F-3A68-21C215C36E2F}"/>
              </a:ext>
            </a:extLst>
          </p:cNvPr>
          <p:cNvSpPr txBox="1"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5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Leveraged Box plots to find outliers 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C66DE1B-7260-2F60-1387-89474927B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30" r="19256"/>
          <a:stretch/>
        </p:blipFill>
        <p:spPr>
          <a:xfrm>
            <a:off x="1069848" y="470168"/>
            <a:ext cx="5236194" cy="3557016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45643E-3FC2-F035-E451-518689F03F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2" r="34706"/>
          <a:stretch/>
        </p:blipFill>
        <p:spPr>
          <a:xfrm>
            <a:off x="6466908" y="470174"/>
            <a:ext cx="523619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0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6AC8650-B7FF-4277-8E84-A04FF82BA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6B32571-0D20-4C1B-8C73-F2634942A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175787C-1EEF-67DF-C518-8C30B614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03769"/>
            <a:ext cx="5130799" cy="3450462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A43C88AF-78D5-403B-A0D8-09A70237B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A8DD871-1662-A41B-FC0F-09B277DBC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26" y="2092115"/>
            <a:ext cx="5130799" cy="267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1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, box and whisker chart&#10;&#10;Description automatically generated">
            <a:extLst>
              <a:ext uri="{FF2B5EF4-FFF2-40B4-BE49-F238E27FC236}">
                <a16:creationId xmlns:a16="http://schemas.microsoft.com/office/drawing/2014/main" id="{B3C05811-8D27-8405-8BB1-198A698CD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44" y="1424386"/>
            <a:ext cx="7772400" cy="31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58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8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1F7035D-73EA-CC43-06E0-37F6762C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5" y="771434"/>
            <a:ext cx="10596891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8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671E691-8951-B9B5-2C1B-7724691B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5" y="1035127"/>
            <a:ext cx="10602391" cy="474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747CF81D-0BFC-1D0A-5AE4-79C11E2F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39" y="855023"/>
            <a:ext cx="10321638" cy="393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2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B6F43-CA76-C03B-74C8-000A3B09E058}"/>
              </a:ext>
            </a:extLst>
          </p:cNvPr>
          <p:cNvSpPr txBox="1"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b="1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EB5A9D0-7019-3041-3FEA-B5DB5B41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75" y="484632"/>
            <a:ext cx="6742664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A7702-DCD7-4F4C-2C9F-8BACD9CD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IN" b="1" i="0" u="none" strike="noStrike" dirty="0">
                <a:effectLst/>
                <a:latin typeface="Roboto" panose="02000000000000000000" pitchFamily="2" charset="0"/>
              </a:rPr>
              <a:t>Problem statement:</a:t>
            </a:r>
            <a:br>
              <a:rPr lang="en-IN" b="0" dirty="0">
                <a:effectLst/>
              </a:rPr>
            </a:b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D0C1DD-4FC9-AFD7-05D8-6F9E29EA6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9119564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4482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0AA895-84AB-BB5F-CBEC-5667E9C2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8" y="2444619"/>
            <a:ext cx="5647565" cy="3239979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4F35624-5CBF-9C90-60EE-FB076EE6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43" y="2593911"/>
            <a:ext cx="4953989" cy="3239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9B443-7C9E-0B1A-A659-D16627546AE5}"/>
              </a:ext>
            </a:extLst>
          </p:cNvPr>
          <p:cNvSpPr txBox="1"/>
          <p:nvPr/>
        </p:nvSpPr>
        <p:spPr>
          <a:xfrm>
            <a:off x="641268" y="804069"/>
            <a:ext cx="360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K-Nearest Neighbors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923D3-BCF2-D7FF-26C1-44FAC112E52A}"/>
              </a:ext>
            </a:extLst>
          </p:cNvPr>
          <p:cNvSpPr txBox="1"/>
          <p:nvPr/>
        </p:nvSpPr>
        <p:spPr>
          <a:xfrm>
            <a:off x="641268" y="1264379"/>
            <a:ext cx="1102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non-parametric, Supervised learning classifier, which uses proximity to make classifications about </a:t>
            </a:r>
          </a:p>
          <a:p>
            <a:r>
              <a:rPr lang="en-US" dirty="0"/>
              <a:t>grouping of an individual data point.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1002-C998-21DD-5011-46AE1173E8E4}"/>
              </a:ext>
            </a:extLst>
          </p:cNvPr>
          <p:cNvSpPr txBox="1"/>
          <p:nvPr/>
        </p:nvSpPr>
        <p:spPr>
          <a:xfrm>
            <a:off x="777834" y="5833890"/>
            <a:ext cx="110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for prediction on training data : 0.8437</a:t>
            </a:r>
          </a:p>
        </p:txBody>
      </p:sp>
    </p:spTree>
    <p:extLst>
      <p:ext uri="{BB962C8B-B14F-4D97-AF65-F5344CB8AC3E}">
        <p14:creationId xmlns:p14="http://schemas.microsoft.com/office/powerpoint/2010/main" val="19384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0812D33-2A39-8969-0819-08628DBD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69" y="2297831"/>
            <a:ext cx="5565648" cy="330736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95709E4-97ED-9148-5A81-77770C48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8" y="2156012"/>
            <a:ext cx="5135327" cy="3596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47F1BD-4909-5D6B-2592-9982D2F7F5A1}"/>
              </a:ext>
            </a:extLst>
          </p:cNvPr>
          <p:cNvSpPr txBox="1"/>
          <p:nvPr/>
        </p:nvSpPr>
        <p:spPr>
          <a:xfrm>
            <a:off x="682752" y="1315947"/>
            <a:ext cx="511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sensitive to the scale of the input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Performs better on data with low dimensionality.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00E78A-480C-2665-6CFA-97DF9DA3BC2F}"/>
              </a:ext>
            </a:extLst>
          </p:cNvPr>
          <p:cNvSpPr txBox="1"/>
          <p:nvPr/>
        </p:nvSpPr>
        <p:spPr>
          <a:xfrm>
            <a:off x="530352" y="5753007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for  prediction on test dataset : 0.908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A3A89-E6EC-6A93-5BCE-056D37FA1B6C}"/>
              </a:ext>
            </a:extLst>
          </p:cNvPr>
          <p:cNvSpPr txBox="1"/>
          <p:nvPr/>
        </p:nvSpPr>
        <p:spPr>
          <a:xfrm>
            <a:off x="682752" y="703395"/>
            <a:ext cx="502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K-Nearest Neighbors Classifier On Test Data</a:t>
            </a:r>
          </a:p>
        </p:txBody>
      </p:sp>
    </p:spTree>
    <p:extLst>
      <p:ext uri="{BB962C8B-B14F-4D97-AF65-F5344CB8AC3E}">
        <p14:creationId xmlns:p14="http://schemas.microsoft.com/office/powerpoint/2010/main" val="227658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9D2A37-FBC5-5BFD-5901-63A10AFAA56D}"/>
              </a:ext>
            </a:extLst>
          </p:cNvPr>
          <p:cNvSpPr txBox="1"/>
          <p:nvPr/>
        </p:nvSpPr>
        <p:spPr>
          <a:xfrm>
            <a:off x="382556" y="804672"/>
            <a:ext cx="5626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Support Vector Machine Classifier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ADC018A1-7491-2A24-FEDB-106648BA4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2386940"/>
            <a:ext cx="6272312" cy="339376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EB9BDC0-0AE1-EAD0-3F95-0229A29D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85" y="2386940"/>
            <a:ext cx="5148409" cy="35939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6FAA47-5CFB-9BEC-3ED3-75FAE456F43C}"/>
              </a:ext>
            </a:extLst>
          </p:cNvPr>
          <p:cNvSpPr txBox="1"/>
          <p:nvPr/>
        </p:nvSpPr>
        <p:spPr>
          <a:xfrm>
            <a:off x="382555" y="1395751"/>
            <a:ext cx="1129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-apple-system"/>
              </a:rPr>
              <a:t>Supervised learning ML algorithm used for classification and regression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Each feature values represent a coordinate. Optimal hyper-plane used for classification.</a:t>
            </a:r>
            <a:endParaRPr lang="en-US" i="0" dirty="0">
              <a:effectLst/>
              <a:latin typeface="-apple-syste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7BA179-726C-BC38-F2AC-E00919C0FD41}"/>
              </a:ext>
            </a:extLst>
          </p:cNvPr>
          <p:cNvSpPr txBox="1"/>
          <p:nvPr/>
        </p:nvSpPr>
        <p:spPr>
          <a:xfrm>
            <a:off x="777834" y="5833890"/>
            <a:ext cx="110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for prediction on training data : 0.8572</a:t>
            </a:r>
          </a:p>
        </p:txBody>
      </p:sp>
    </p:spTree>
    <p:extLst>
      <p:ext uri="{BB962C8B-B14F-4D97-AF65-F5344CB8AC3E}">
        <p14:creationId xmlns:p14="http://schemas.microsoft.com/office/powerpoint/2010/main" val="2743788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05BB7-24DA-F027-59DA-BC3DFD1CC864}"/>
              </a:ext>
            </a:extLst>
          </p:cNvPr>
          <p:cNvSpPr txBox="1"/>
          <p:nvPr/>
        </p:nvSpPr>
        <p:spPr>
          <a:xfrm>
            <a:off x="744956" y="622786"/>
            <a:ext cx="5156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Support Vector Machine Classifier on Test Data</a:t>
            </a: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BE9BB2CB-0425-BBA7-3BC7-E6AE3F37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1878405"/>
            <a:ext cx="6043098" cy="3652408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4895BEA-A7CB-4810-9E92-268EA2C4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57" y="1878405"/>
            <a:ext cx="5205067" cy="3953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EFA177-1D70-257F-44B3-84F125FC651F}"/>
              </a:ext>
            </a:extLst>
          </p:cNvPr>
          <p:cNvSpPr txBox="1"/>
          <p:nvPr/>
        </p:nvSpPr>
        <p:spPr>
          <a:xfrm>
            <a:off x="744956" y="586588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for  prediction on test dataset : 0.8896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D27-A9E9-A6E9-3F45-6B5CA72A5EC9}"/>
              </a:ext>
            </a:extLst>
          </p:cNvPr>
          <p:cNvSpPr txBox="1"/>
          <p:nvPr/>
        </p:nvSpPr>
        <p:spPr>
          <a:xfrm>
            <a:off x="744956" y="1177475"/>
            <a:ext cx="101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SVM can handle high-dimensional data. Most used in medical applications where no of features is large.</a:t>
            </a:r>
          </a:p>
        </p:txBody>
      </p:sp>
    </p:spTree>
    <p:extLst>
      <p:ext uri="{BB962C8B-B14F-4D97-AF65-F5344CB8AC3E}">
        <p14:creationId xmlns:p14="http://schemas.microsoft.com/office/powerpoint/2010/main" val="2660429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36E96-2247-8595-D783-E9565FDD5377}"/>
              </a:ext>
            </a:extLst>
          </p:cNvPr>
          <p:cNvSpPr txBox="1"/>
          <p:nvPr/>
        </p:nvSpPr>
        <p:spPr>
          <a:xfrm>
            <a:off x="541175" y="678838"/>
            <a:ext cx="4078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Random Forest </a:t>
            </a:r>
            <a:r>
              <a:rPr lang="en-US" sz="2000" b="1" dirty="0">
                <a:latin typeface="-apple-system"/>
              </a:rPr>
              <a:t>Classifier</a:t>
            </a:r>
            <a:endParaRPr lang="en-US" sz="2000" b="1" i="0" dirty="0">
              <a:effectLst/>
              <a:latin typeface="-apple-system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D478F5-1EE2-FB32-3E50-B247E776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6" y="2458192"/>
            <a:ext cx="5906936" cy="35209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8B0C276-BD53-DE20-53AD-870AE2957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20" y="2458192"/>
            <a:ext cx="5310104" cy="3520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32146-973D-DEFD-C0D6-4586F5C61582}"/>
              </a:ext>
            </a:extLst>
          </p:cNvPr>
          <p:cNvSpPr txBox="1"/>
          <p:nvPr/>
        </p:nvSpPr>
        <p:spPr>
          <a:xfrm>
            <a:off x="541175" y="1431377"/>
            <a:ext cx="10077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-apple-system"/>
              </a:rPr>
              <a:t>Supervised learning algorithm with the ensemble learning method.</a:t>
            </a:r>
            <a:endParaRPr lang="en-US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-apple-system"/>
              </a:rPr>
              <a:t>Ensemble learning method combines predictions from multiple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-apple-system"/>
              </a:rPr>
              <a:t>Results in more accurate prediction than a single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38F02-0CB2-88EE-15E4-74097286EEC3}"/>
              </a:ext>
            </a:extLst>
          </p:cNvPr>
          <p:cNvSpPr txBox="1"/>
          <p:nvPr/>
        </p:nvSpPr>
        <p:spPr>
          <a:xfrm>
            <a:off x="777834" y="5833890"/>
            <a:ext cx="1102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AUC for prediction on training data : 0.8339</a:t>
            </a:r>
          </a:p>
        </p:txBody>
      </p:sp>
    </p:spTree>
    <p:extLst>
      <p:ext uri="{BB962C8B-B14F-4D97-AF65-F5344CB8AC3E}">
        <p14:creationId xmlns:p14="http://schemas.microsoft.com/office/powerpoint/2010/main" val="16068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32826-5D47-22E2-DE80-2AE866FEE743}"/>
              </a:ext>
            </a:extLst>
          </p:cNvPr>
          <p:cNvSpPr txBox="1"/>
          <p:nvPr/>
        </p:nvSpPr>
        <p:spPr>
          <a:xfrm>
            <a:off x="562945" y="652923"/>
            <a:ext cx="3765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-apple-system"/>
              </a:rPr>
              <a:t>Random Forest on Test Data</a:t>
            </a:r>
          </a:p>
        </p:txBody>
      </p:sp>
      <p:pic>
        <p:nvPicPr>
          <p:cNvPr id="4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DA59CC3D-A02D-DC82-AC01-A6C8D922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2237148"/>
            <a:ext cx="6130742" cy="343742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E8F772A-A319-62FF-417D-19E62D8E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14" y="2237148"/>
            <a:ext cx="5019340" cy="3529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BE18D-3FB8-5C83-1438-EF6B74C44FB9}"/>
              </a:ext>
            </a:extLst>
          </p:cNvPr>
          <p:cNvSpPr txBox="1"/>
          <p:nvPr/>
        </p:nvSpPr>
        <p:spPr>
          <a:xfrm>
            <a:off x="744956" y="5865882"/>
            <a:ext cx="428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AUC for  prediction on test dataset : 0.8755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3BE23-9795-9F4D-BE39-2AAD78C4C523}"/>
              </a:ext>
            </a:extLst>
          </p:cNvPr>
          <p:cNvSpPr txBox="1"/>
          <p:nvPr/>
        </p:nvSpPr>
        <p:spPr>
          <a:xfrm>
            <a:off x="562945" y="1183426"/>
            <a:ext cx="6369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-apple-system"/>
              </a:rPr>
              <a:t>Can handle high-dimensional data and noisy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-apple-system"/>
              </a:rPr>
              <a:t>Can be computationally expensi</a:t>
            </a:r>
            <a:r>
              <a:rPr lang="en-US" dirty="0">
                <a:latin typeface="-apple-system"/>
              </a:rPr>
              <a:t>ve to build and train.</a:t>
            </a:r>
            <a:endParaRPr lang="en-US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1629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53A68AB-8A25-C76D-2240-641A15C48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5" y="1671269"/>
            <a:ext cx="10602391" cy="34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49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0E1DC4-5019-08CA-E0BC-9B3560CA7CD2}"/>
              </a:ext>
            </a:extLst>
          </p:cNvPr>
          <p:cNvSpPr txBox="1"/>
          <p:nvPr/>
        </p:nvSpPr>
        <p:spPr>
          <a:xfrm>
            <a:off x="5147778" y="347472"/>
            <a:ext cx="1396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434FB-FE3A-66BB-4721-5AAE2FFCAFDF}"/>
              </a:ext>
            </a:extLst>
          </p:cNvPr>
          <p:cNvSpPr txBox="1"/>
          <p:nvPr/>
        </p:nvSpPr>
        <p:spPr>
          <a:xfrm>
            <a:off x="940898" y="1079278"/>
            <a:ext cx="91769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K-Nearest Neighbors algorithm had the highest accuracy, precision, recall, and f1-score.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C-Support Vector Machine algorithm closely followed K-Nearest Neighbors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Random Forest algorithm had slightly lower performance in terms of evaluation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Further analysis needed to determine the best algorithm for specific task, considering factors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    such as computational efficiency and interpretability.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99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B2635-1F0C-7CAB-0D5C-2BFBB100B33D}"/>
              </a:ext>
            </a:extLst>
          </p:cNvPr>
          <p:cNvSpPr txBox="1"/>
          <p:nvPr/>
        </p:nvSpPr>
        <p:spPr>
          <a:xfrm>
            <a:off x="1069848" y="4590661"/>
            <a:ext cx="10210862" cy="106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96E5B6FF-6930-BFC2-B27B-15710BBD3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0229" y="484632"/>
            <a:ext cx="3556755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C7C3-F4C0-846C-E41D-F816140BD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Dataset Summary</a:t>
            </a:r>
            <a:br>
              <a:rPr lang="en-IN" b="0" dirty="0">
                <a:effectLst/>
              </a:rPr>
            </a:br>
            <a:br>
              <a:rPr lang="en-IN" dirty="0"/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A67908-ED1E-9D33-5B9A-F6FCF5ACAE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063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8A94-EC6F-DF22-05E5-DB9D4D5A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42671-5A74-1CDD-C1A4-1B2E57C572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  Data Attributes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b="0" dirty="0">
              <a:solidFill>
                <a:schemeClr val="tx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Age : patient age in years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IN" sz="20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fontAlgn="base">
              <a:spcBef>
                <a:spcPts val="0"/>
              </a:spcBef>
              <a:buFont typeface="Wingdings" pitchFamily="2" charset="2"/>
              <a:buChar char="Ø"/>
            </a:pP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Sex  : M (male), F (female)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IN" sz="20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sz="20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Cholestrol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serum             cholesterol in mg/dl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IN" sz="20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sz="20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FastingBS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fasting blood   sugar &gt; 120 mg/dl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  (1 = true; 0 =False)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IN" sz="20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sz="20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RestingECG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Resting electrocardiographic results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20688C-902A-6980-EFDF-0D281A9B1B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sz="18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OldPeak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</a:t>
            </a:r>
          </a:p>
          <a:p>
            <a:pPr marL="0" indent="0" algn="ctr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  ST depression induced by                exercise relative to rest</a:t>
            </a:r>
            <a:endParaRPr lang="en-IN" sz="18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fontAlgn="base">
              <a:spcBef>
                <a:spcPts val="0"/>
              </a:spcBef>
              <a:buFont typeface="Wingdings" pitchFamily="2" charset="2"/>
              <a:buChar char="Ø"/>
            </a:pPr>
            <a:r>
              <a:rPr lang="en-IN" sz="18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HeartDisease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    1 = Heart   Disease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    0 = No Heart Disease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IN" sz="18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sz="18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ChestPainType</a:t>
            </a: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: chest pain   types 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1: typical angina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2: atypical angina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3: non-anginal pain 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4: asymptomatic</a:t>
            </a:r>
            <a:endParaRPr lang="en-IN" b="0" dirty="0">
              <a:solidFill>
                <a:schemeClr val="tx1"/>
              </a:solidFill>
              <a:effectLst/>
            </a:endParaRPr>
          </a:p>
          <a:p>
            <a:pPr marL="0" indent="0">
              <a:buNone/>
            </a:pPr>
            <a:br>
              <a:rPr lang="en-IN" dirty="0">
                <a:solidFill>
                  <a:schemeClr val="tx1"/>
                </a:solidFill>
              </a:rPr>
            </a:br>
            <a:r>
              <a:rPr lang="en-IN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8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54BD4-549A-38DD-AA44-CAA44F6D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Information: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6613D7D6-72E0-8339-E778-938404B2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64" y="922528"/>
            <a:ext cx="50546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05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1C203-5912-429C-8519-ED47B900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8122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Aft>
                <a:spcPts val="0"/>
              </a:spcAft>
            </a:pPr>
            <a:r>
              <a:rPr lang="en-US" sz="3600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Missing Values:</a:t>
            </a:r>
            <a:br>
              <a:rPr lang="en-US" sz="36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36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3600" b="0" i="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No missing values in the dataset</a:t>
            </a:r>
            <a:br>
              <a:rPr lang="en-US" sz="3600" b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en-US" sz="1300" dirty="0"/>
            </a:br>
            <a:endParaRPr 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70DC15-5307-47C0-162C-E6D6F1B1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4086" y="748145"/>
            <a:ext cx="7163061" cy="534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1785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B9845E-8EB5-B8F0-E316-5DC774FA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9383" y="758952"/>
            <a:ext cx="7823924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FA778-5D4E-2535-B56F-A5D1B248AF8A}"/>
              </a:ext>
            </a:extLst>
          </p:cNvPr>
          <p:cNvSpPr txBox="1"/>
          <p:nvPr/>
        </p:nvSpPr>
        <p:spPr>
          <a:xfrm>
            <a:off x="227659" y="1154244"/>
            <a:ext cx="2988273" cy="3436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Target Variable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 rtl="0"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context, the target variable is </a:t>
            </a:r>
            <a:r>
              <a:rPr lang="en-IN" b="0" i="0" u="none" strike="noStrike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HeartDisease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Among the population, 382 individuals do not have a history of heart failure, while 331 individuals have experienced heart failure.</a:t>
            </a:r>
            <a:endParaRPr lang="en-IN" b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1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D9AB-5419-4D47-66F7-F2D3009E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000"/>
            <a:ext cx="2834640" cy="237744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Exploratory Data Analysis of Categorical Variables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55821-01CC-B34D-E80C-4609EC438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Chest pain is described in these 4 types and here are the frequency distribution values</a:t>
            </a:r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EBAFFB61-693C-7469-CF89-5B41606D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168908"/>
            <a:ext cx="52451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11A0068-FEF4-44DB-A95E-01F94BBC0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3FB93D-F8D4-4DFA-9893-8D6D5C523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5DC1396-E094-2F18-82E4-C11FCED6E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758952"/>
            <a:ext cx="5104297" cy="42876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635A8B-6A6F-406F-ABC4-98B5D0CD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0EB721-D3D5-4018-8E2F-A95DA7F5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21F7747-65B8-E60C-E721-0530BD7CF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56" y="1802294"/>
            <a:ext cx="5260873" cy="42876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13CA47-0818-4DE3-ACFB-6688B781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E2EE7-B79C-34F6-3F40-FE9ECE7F7E01}"/>
              </a:ext>
            </a:extLst>
          </p:cNvPr>
          <p:cNvSpPr txBox="1"/>
          <p:nvPr/>
        </p:nvSpPr>
        <p:spPr>
          <a:xfrm>
            <a:off x="776143" y="5207429"/>
            <a:ext cx="4733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Resting ECG has 3 categories with frequency range from 0.19-0.60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FEF12-4B67-36CE-D532-C600A39D249E}"/>
              </a:ext>
            </a:extLst>
          </p:cNvPr>
          <p:cNvSpPr txBox="1"/>
          <p:nvPr/>
        </p:nvSpPr>
        <p:spPr>
          <a:xfrm>
            <a:off x="6534150" y="933450"/>
            <a:ext cx="498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 slope also has 3 categories </a:t>
            </a:r>
          </a:p>
        </p:txBody>
      </p:sp>
    </p:spTree>
    <p:extLst>
      <p:ext uri="{BB962C8B-B14F-4D97-AF65-F5344CB8AC3E}">
        <p14:creationId xmlns:p14="http://schemas.microsoft.com/office/powerpoint/2010/main" val="220187299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266</TotalTime>
  <Words>550</Words>
  <Application>Microsoft Office PowerPoint</Application>
  <PresentationFormat>Widescreen</PresentationFormat>
  <Paragraphs>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-apple-system</vt:lpstr>
      <vt:lpstr>Arial</vt:lpstr>
      <vt:lpstr>Corbel</vt:lpstr>
      <vt:lpstr>Roboto</vt:lpstr>
      <vt:lpstr>Söhne</vt:lpstr>
      <vt:lpstr>Wingdings</vt:lpstr>
      <vt:lpstr>Wingdings 2</vt:lpstr>
      <vt:lpstr>Frame</vt:lpstr>
      <vt:lpstr>Heart Disease Prediction  </vt:lpstr>
      <vt:lpstr>Problem statement: </vt:lpstr>
      <vt:lpstr>Dataset Summary  </vt:lpstr>
      <vt:lpstr>Columns Info</vt:lpstr>
      <vt:lpstr>Dataset Information:</vt:lpstr>
      <vt:lpstr>Missing Values:  There are No missing values in the dataset  </vt:lpstr>
      <vt:lpstr>PowerPoint Presentation</vt:lpstr>
      <vt:lpstr>Exploratory Data Analysis of Categorical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Vummaneni, Ramya (vummanra)</dc:creator>
  <cp:lastModifiedBy>Anjana Ramegowda</cp:lastModifiedBy>
  <cp:revision>44</cp:revision>
  <dcterms:created xsi:type="dcterms:W3CDTF">2023-04-17T20:30:21Z</dcterms:created>
  <dcterms:modified xsi:type="dcterms:W3CDTF">2023-04-18T06:10:14Z</dcterms:modified>
</cp:coreProperties>
</file>